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90" r:id="rId3"/>
    <p:sldId id="279" r:id="rId4"/>
    <p:sldId id="270" r:id="rId5"/>
    <p:sldId id="257" r:id="rId6"/>
    <p:sldId id="269" r:id="rId7"/>
    <p:sldId id="268" r:id="rId8"/>
    <p:sldId id="273" r:id="rId9"/>
    <p:sldId id="280" r:id="rId10"/>
    <p:sldId id="267" r:id="rId11"/>
    <p:sldId id="266" r:id="rId12"/>
    <p:sldId id="265" r:id="rId13"/>
    <p:sldId id="264" r:id="rId14"/>
    <p:sldId id="258" r:id="rId15"/>
    <p:sldId id="263" r:id="rId16"/>
    <p:sldId id="262" r:id="rId17"/>
    <p:sldId id="275" r:id="rId18"/>
    <p:sldId id="259" r:id="rId19"/>
    <p:sldId id="261" r:id="rId20"/>
    <p:sldId id="272" r:id="rId21"/>
    <p:sldId id="292" r:id="rId22"/>
    <p:sldId id="291" r:id="rId23"/>
    <p:sldId id="274" r:id="rId24"/>
    <p:sldId id="276" r:id="rId25"/>
    <p:sldId id="287" r:id="rId26"/>
    <p:sldId id="288" r:id="rId27"/>
    <p:sldId id="289" r:id="rId28"/>
    <p:sldId id="260" r:id="rId29"/>
    <p:sldId id="278" r:id="rId30"/>
    <p:sldId id="282" r:id="rId31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60"/>
  </p:normalViewPr>
  <p:slideViewPr>
    <p:cSldViewPr snapToGrid="0">
      <p:cViewPr varScale="1">
        <p:scale>
          <a:sx n="96" d="100"/>
          <a:sy n="96" d="100"/>
        </p:scale>
        <p:origin x="72" y="1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AFD21A2-9D2E-472D-92C4-5BE575C5C0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1145A8C4-C146-43E8-8D8A-B99B01750E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0EE7718-A9A8-416C-8CF5-427DB2023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465A0-FB65-4679-9B6C-5AB199001945}" type="datetimeFigureOut">
              <a:rPr lang="zh-TW" altLang="en-US" smtClean="0"/>
              <a:t>2021/6/11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4B16512-98E7-44AE-8188-1B4B824B7C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284172D-8669-4EC2-98D3-C66717F6A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13032-3BB0-40AD-ADD0-C807A734F06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541651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57ABBF4-677C-4EC1-9B32-A035C71E1E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A0A3B469-A96C-4CA9-9C88-E6C2977DCD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E2307F1-FF3B-42DF-9E32-83078C55FA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465A0-FB65-4679-9B6C-5AB199001945}" type="datetimeFigureOut">
              <a:rPr lang="zh-TW" altLang="en-US" smtClean="0"/>
              <a:t>2021/6/11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B9E4D79-294E-46B0-B13C-E0685ED23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7F44EB6-A575-4D74-9ED4-0B41497F2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13032-3BB0-40AD-ADD0-C807A734F06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325065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E95C2D50-0976-4A8F-98C5-AB6B784B8D1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7E044F7E-17ED-4D76-9D23-8D64512DD4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C7E7CF9-C3BA-4434-BEA6-8DE4A05F4D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465A0-FB65-4679-9B6C-5AB199001945}" type="datetimeFigureOut">
              <a:rPr lang="zh-TW" altLang="en-US" smtClean="0"/>
              <a:t>2021/6/11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68185C7-61FF-482E-954A-CDBE9FE749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E024140-6A29-4637-A8F0-0FAF8F34C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13032-3BB0-40AD-ADD0-C807A734F06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127607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A16D6C2-BD23-41AA-8018-396D98E0A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ED3D5C5-383C-44EF-9B58-04F021805B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5093515-905B-47E5-8977-5DDF54EB0F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465A0-FB65-4679-9B6C-5AB199001945}" type="datetimeFigureOut">
              <a:rPr lang="zh-TW" altLang="en-US" smtClean="0"/>
              <a:t>2021/6/11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6347706-99EF-4A64-9493-BE5F3BC496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7974E27-33B3-4256-B4D9-FF76017776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13032-3BB0-40AD-ADD0-C807A734F06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201780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4A73B55-DA0D-482C-A521-18A730DF07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E6B2638-9493-48D4-A8CF-EFC551568F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004DA17-01F2-47E9-993F-5CCA807161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465A0-FB65-4679-9B6C-5AB199001945}" type="datetimeFigureOut">
              <a:rPr lang="zh-TW" altLang="en-US" smtClean="0"/>
              <a:t>2021/6/11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964B646-2313-4A75-93F4-FDAEE67930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5912F8A-658F-475A-8E11-8F893D016E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13032-3BB0-40AD-ADD0-C807A734F06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51700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89BE596-54CC-4593-86DD-E4964CD47C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586BBB8-6BF4-4A9B-9FE2-5C32681B126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96294D61-DC89-4760-AB5B-6B384BE43C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86687CA9-FBFA-44D4-8A1A-6E8E322494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465A0-FB65-4679-9B6C-5AB199001945}" type="datetimeFigureOut">
              <a:rPr lang="zh-TW" altLang="en-US" smtClean="0"/>
              <a:t>2021/6/11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7434D974-67E2-4F5A-8740-AAAB8E321B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8FEB5C72-2CC3-4923-976E-EC630A53C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13032-3BB0-40AD-ADD0-C807A734F06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430436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FD2E58-78F9-42BE-BA47-56D92EB52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C863F8D-C751-48EA-8E12-93626A20E4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4D758572-7E73-4DDB-856F-9C293B9F6F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85C99FEA-04D8-4F2A-951D-208BDDF02D5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5D0546C1-02E8-40EF-AD28-4D60DF045AC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A0B74C61-192B-41BC-8ED9-6491F0C9EC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465A0-FB65-4679-9B6C-5AB199001945}" type="datetimeFigureOut">
              <a:rPr lang="zh-TW" altLang="en-US" smtClean="0"/>
              <a:t>2021/6/11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E131D802-366E-495C-80E7-0E3DB733FD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0D5B5705-1BC8-4936-94B2-B78FF1A9D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13032-3BB0-40AD-ADD0-C807A734F06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344928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186CA25-C187-488E-B252-B2338D59E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6D5174B5-DE33-4E81-BC27-13333A743A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465A0-FB65-4679-9B6C-5AB199001945}" type="datetimeFigureOut">
              <a:rPr lang="zh-TW" altLang="en-US" smtClean="0"/>
              <a:t>2021/6/11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7637D231-90DB-4C8C-A74B-FC97807702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636CDE1-402A-4A12-8004-31F8C1990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13032-3BB0-40AD-ADD0-C807A734F06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769192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C140E3CE-A645-423F-8402-AC80F1266F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465A0-FB65-4679-9B6C-5AB199001945}" type="datetimeFigureOut">
              <a:rPr lang="zh-TW" altLang="en-US" smtClean="0"/>
              <a:t>2021/6/11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32961773-EE33-401C-B327-D5989BB33D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F43953B-B559-401D-A66F-04BD5786D8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13032-3BB0-40AD-ADD0-C807A734F06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864148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24D6BDA-6B9E-46C9-A70A-6D399F3AB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8D27425-FA24-4CEF-AE4F-F6D7390368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BF7AA459-6FB7-4B2C-82C1-FA620AFACF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157C8779-D847-40DB-A688-A7060651A2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465A0-FB65-4679-9B6C-5AB199001945}" type="datetimeFigureOut">
              <a:rPr lang="zh-TW" altLang="en-US" smtClean="0"/>
              <a:t>2021/6/11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297745A8-725C-49B7-8277-6E750FC716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07AE0BE4-7997-4DBE-8C66-26F74F6C0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13032-3BB0-40AD-ADD0-C807A734F06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056479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B50CA8C-3626-48C5-87DB-08928784BC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6116414E-965B-4D3E-B664-DEE31D1A815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7E9CD631-5571-489A-8687-F549AE2D94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16325099-9CF8-4AAC-9F49-B046E19A4C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465A0-FB65-4679-9B6C-5AB199001945}" type="datetimeFigureOut">
              <a:rPr lang="zh-TW" altLang="en-US" smtClean="0"/>
              <a:t>2021/6/11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FD51AE25-5D51-4848-A7D1-CEC69F8C3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FEB89D9-E0A6-4D69-A27E-04186FB8FA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13032-3BB0-40AD-ADD0-C807A734F06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21002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24A53B0D-655D-47F9-B07F-15A2D3BEA4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6252680-25E4-4581-9732-D982C227AF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E8F57EB-0FD6-4853-9C3F-477DEAFF63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465A0-FB65-4679-9B6C-5AB199001945}" type="datetimeFigureOut">
              <a:rPr lang="zh-TW" altLang="en-US" smtClean="0"/>
              <a:t>2021/6/11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5339936-8512-494F-AD1B-8D2E77B926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86C9E85-6235-4742-A4B5-F8A53BF297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813032-3BB0-40AD-ADD0-C807A734F06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356981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6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C1474F11-76A3-45F5-8FC9-F22DA35556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5659"/>
            <a:ext cx="12192000" cy="6858000"/>
          </a:xfrm>
          <a:prstGeom prst="rect">
            <a:avLst/>
          </a:prstGeom>
          <a:effectLst>
            <a:outerShdw dist="50800" dir="5400000" sx="1000" sy="1000" algn="ctr" rotWithShape="0">
              <a:srgbClr val="000000"/>
            </a:outerShdw>
          </a:effectLst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A85DC60E-50EC-432B-B0AE-643704DB95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55218"/>
            <a:ext cx="9144000" cy="2387600"/>
          </a:xfrm>
        </p:spPr>
        <p:txBody>
          <a:bodyPr>
            <a:normAutofit/>
          </a:bodyPr>
          <a:lstStyle/>
          <a:p>
            <a:r>
              <a:rPr lang="zh-TW" altLang="en-US" sz="28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依據擊球仰角和擊球初速預測擊球員的安打類型</a:t>
            </a:r>
            <a:endParaRPr lang="zh-TW" altLang="en-US" sz="2800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923FFC9D-E357-4848-AB86-7C64F2615D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498456"/>
            <a:ext cx="9144000" cy="1655762"/>
          </a:xfrm>
        </p:spPr>
        <p:txBody>
          <a:bodyPr>
            <a:normAutofit/>
          </a:bodyPr>
          <a:lstStyle/>
          <a:p>
            <a:r>
              <a:rPr lang="zh-TW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魏嗣宸</a:t>
            </a:r>
            <a:endParaRPr lang="en-US" altLang="zh-TW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TW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呂明頴</a:t>
            </a:r>
            <a:endParaRPr lang="zh-TW" altLang="en-US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083817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C1474F11-76A3-45F5-8FC9-F22DA35556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5659"/>
            <a:ext cx="12192000" cy="6858000"/>
          </a:xfrm>
          <a:prstGeom prst="rect">
            <a:avLst/>
          </a:prstGeom>
          <a:effectLst>
            <a:outerShdw dist="50800" dir="5400000" sx="1000" sy="1000" algn="ctr" rotWithShape="0">
              <a:srgbClr val="000000"/>
            </a:outerShdw>
          </a:effectLst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A85DC60E-50EC-432B-B0AE-643704DB95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07219"/>
            <a:ext cx="9144000" cy="2387600"/>
          </a:xfrm>
        </p:spPr>
        <p:txBody>
          <a:bodyPr>
            <a:normAutofit/>
          </a:bodyPr>
          <a:lstStyle/>
          <a:p>
            <a:endParaRPr lang="zh-TW" altLang="en-US" sz="2800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923FFC9D-E357-4848-AB86-7C64F2615DB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8E02CBF-BE9F-425E-85BA-D8374F9107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525" y="1171260"/>
            <a:ext cx="2867425" cy="451548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8D0C7882-9AD0-47FB-AA06-2319F3370C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5908" y="607219"/>
            <a:ext cx="6866050" cy="5788241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B573C29F-C4D9-41C6-B85F-8F8D8984FF7F}"/>
              </a:ext>
            </a:extLst>
          </p:cNvPr>
          <p:cNvSpPr txBox="1"/>
          <p:nvPr/>
        </p:nvSpPr>
        <p:spPr>
          <a:xfrm>
            <a:off x="830042" y="519908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檢查空值狀況</a:t>
            </a:r>
          </a:p>
        </p:txBody>
      </p:sp>
    </p:spTree>
    <p:extLst>
      <p:ext uri="{BB962C8B-B14F-4D97-AF65-F5344CB8AC3E}">
        <p14:creationId xmlns:p14="http://schemas.microsoft.com/office/powerpoint/2010/main" val="16502817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C1474F11-76A3-45F5-8FC9-F22DA35556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>
            <a:outerShdw dist="50800" dir="5400000" sx="1000" sy="1000" algn="ctr" rotWithShape="0">
              <a:srgbClr val="000000"/>
            </a:outerShdw>
          </a:effectLst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4CB5C755-9958-4A7D-A4D2-C6CA77A978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290" y="1179037"/>
            <a:ext cx="6649378" cy="3972479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3ACD0860-B025-4BC7-8017-023393D453E0}"/>
              </a:ext>
            </a:extLst>
          </p:cNvPr>
          <p:cNvSpPr txBox="1"/>
          <p:nvPr/>
        </p:nvSpPr>
        <p:spPr>
          <a:xfrm>
            <a:off x="715617" y="486509"/>
            <a:ext cx="14471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 err="1"/>
              <a:t>bb_type</a:t>
            </a:r>
            <a:endParaRPr lang="zh-TW" altLang="en-US" sz="2000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9C5D4BC6-8408-49FB-97BF-C1DBD0E601C0}"/>
              </a:ext>
            </a:extLst>
          </p:cNvPr>
          <p:cNvSpPr txBox="1"/>
          <p:nvPr/>
        </p:nvSpPr>
        <p:spPr>
          <a:xfrm>
            <a:off x="7667047" y="2484943"/>
            <a:ext cx="615828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8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內容為 大多壞球或界外</a:t>
            </a:r>
            <a:endParaRPr lang="en-US" altLang="zh-TW" sz="18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TW" sz="18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TW" altLang="en-US" sz="18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簡單來說就是</a:t>
            </a:r>
            <a:endParaRPr lang="en-US" altLang="zh-TW" sz="18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TW" altLang="en-US" sz="18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打者把球打成界外或揮空</a:t>
            </a: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8E179594-5EA9-4A66-9A6E-7B64D99CB3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9298" y="5304657"/>
            <a:ext cx="4620270" cy="924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9959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C1474F11-76A3-45F5-8FC9-F22DA35556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>
            <a:outerShdw dist="50800" dir="5400000" sx="1000" sy="1000" algn="ctr" rotWithShape="0">
              <a:srgbClr val="000000"/>
            </a:outerShdw>
          </a:effectLst>
        </p:spPr>
      </p:pic>
      <p:grpSp>
        <p:nvGrpSpPr>
          <p:cNvPr id="10" name="群組 9">
            <a:extLst>
              <a:ext uri="{FF2B5EF4-FFF2-40B4-BE49-F238E27FC236}">
                <a16:creationId xmlns:a16="http://schemas.microsoft.com/office/drawing/2014/main" id="{85B639BC-154E-4103-A4D1-22DB436ABBF3}"/>
              </a:ext>
            </a:extLst>
          </p:cNvPr>
          <p:cNvGrpSpPr/>
          <p:nvPr/>
        </p:nvGrpSpPr>
        <p:grpSpPr>
          <a:xfrm>
            <a:off x="7281595" y="1195560"/>
            <a:ext cx="4315427" cy="4686954"/>
            <a:chOff x="3393063" y="1203510"/>
            <a:chExt cx="4315427" cy="4686954"/>
          </a:xfrm>
        </p:grpSpPr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59F40E73-63FD-46E8-98A8-9141502606B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93063" y="1203510"/>
              <a:ext cx="4315427" cy="4686954"/>
            </a:xfrm>
            <a:prstGeom prst="rect">
              <a:avLst/>
            </a:prstGeom>
          </p:spPr>
        </p:pic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893F594F-B6B0-430C-87B8-13BDFC26859B}"/>
                </a:ext>
              </a:extLst>
            </p:cNvPr>
            <p:cNvSpPr/>
            <p:nvPr/>
          </p:nvSpPr>
          <p:spPr>
            <a:xfrm>
              <a:off x="3488997" y="1871634"/>
              <a:ext cx="1043673" cy="694585"/>
            </a:xfrm>
            <a:prstGeom prst="rect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F52427A1-3AF7-4740-B63F-8B324A09BE4C}"/>
                </a:ext>
              </a:extLst>
            </p:cNvPr>
            <p:cNvSpPr/>
            <p:nvPr/>
          </p:nvSpPr>
          <p:spPr>
            <a:xfrm>
              <a:off x="3488997" y="3547863"/>
              <a:ext cx="1043673" cy="216073"/>
            </a:xfrm>
            <a:prstGeom prst="rect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9" name="圖片 8">
            <a:extLst>
              <a:ext uri="{FF2B5EF4-FFF2-40B4-BE49-F238E27FC236}">
                <a16:creationId xmlns:a16="http://schemas.microsoft.com/office/drawing/2014/main" id="{7B201A52-C361-4A06-9FE2-A6D42AA284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3962" y="477397"/>
            <a:ext cx="6462360" cy="5580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7375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C1474F11-76A3-45F5-8FC9-F22DA35556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5660"/>
            <a:ext cx="12192000" cy="6981245"/>
          </a:xfrm>
          <a:prstGeom prst="rect">
            <a:avLst/>
          </a:prstGeom>
          <a:effectLst>
            <a:outerShdw dist="50800" dir="5400000" sx="1000" sy="1000" algn="ctr" rotWithShape="0">
              <a:srgbClr val="000000"/>
            </a:outerShdw>
          </a:effectLst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76F7578C-15A4-4838-9721-FF8358E4C4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104" y="111318"/>
            <a:ext cx="5499896" cy="4743660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4CF65A57-C276-412B-997E-36AFE25F2531}"/>
              </a:ext>
            </a:extLst>
          </p:cNvPr>
          <p:cNvSpPr txBox="1"/>
          <p:nvPr/>
        </p:nvSpPr>
        <p:spPr>
          <a:xfrm>
            <a:off x="5579668" y="5320828"/>
            <a:ext cx="41801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hit_distance_sc</a:t>
            </a:r>
            <a:r>
              <a:rPr lang="en-US" altLang="zh-TW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</a:p>
          <a:p>
            <a:r>
              <a:rPr lang="zh-TW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仍有空值</a:t>
            </a:r>
            <a:endParaRPr lang="en-US" altLang="zh-TW" sz="20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TW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球飛行距離</a:t>
            </a: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245E7924-C900-46F7-BE25-8FA17F2308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30011" y="600987"/>
            <a:ext cx="2657846" cy="3915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259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C1474F11-76A3-45F5-8FC9-F22DA35556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5659"/>
            <a:ext cx="12192000" cy="6858000"/>
          </a:xfrm>
          <a:prstGeom prst="rect">
            <a:avLst/>
          </a:prstGeom>
          <a:effectLst>
            <a:outerShdw dist="50800" dir="5400000" sx="1000" sy="1000" algn="ctr" rotWithShape="0">
              <a:srgbClr val="000000"/>
            </a:outerShdw>
          </a:effectLst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B2C4AEB7-AE0A-455F-B8CB-0A62AAF324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0162" y="1136341"/>
            <a:ext cx="8151675" cy="4585317"/>
          </a:xfrm>
          <a:prstGeom prst="rect">
            <a:avLst/>
          </a:prstGeom>
        </p:spPr>
      </p:pic>
      <p:sp>
        <p:nvSpPr>
          <p:cNvPr id="10" name="箭號: 向右 9">
            <a:extLst>
              <a:ext uri="{FF2B5EF4-FFF2-40B4-BE49-F238E27FC236}">
                <a16:creationId xmlns:a16="http://schemas.microsoft.com/office/drawing/2014/main" id="{F879CF35-F17F-4240-8689-2899136DAEED}"/>
              </a:ext>
            </a:extLst>
          </p:cNvPr>
          <p:cNvSpPr/>
          <p:nvPr/>
        </p:nvSpPr>
        <p:spPr>
          <a:xfrm rot="5831518">
            <a:off x="3537665" y="4264592"/>
            <a:ext cx="1198486" cy="4506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677289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C1474F11-76A3-45F5-8FC9-F22DA35556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5659"/>
            <a:ext cx="12192000" cy="6997148"/>
          </a:xfrm>
          <a:prstGeom prst="rect">
            <a:avLst/>
          </a:prstGeom>
          <a:effectLst>
            <a:outerShdw dist="50800" dir="5400000" sx="1000" sy="1000" algn="ctr" rotWithShape="0">
              <a:srgbClr val="000000"/>
            </a:outerShdw>
          </a:effectLst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29246B83-A7F3-4CFA-95AD-DF96F4F33E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8851" y="761628"/>
            <a:ext cx="4401164" cy="5334744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69B98B81-9DFA-4E95-9E46-A96EDA65E4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3890" y="1228189"/>
            <a:ext cx="4239217" cy="4115374"/>
          </a:xfrm>
          <a:prstGeom prst="rect">
            <a:avLst/>
          </a:prstGeom>
        </p:spPr>
      </p:pic>
      <p:sp>
        <p:nvSpPr>
          <p:cNvPr id="9" name="箭號: 向右 8">
            <a:extLst>
              <a:ext uri="{FF2B5EF4-FFF2-40B4-BE49-F238E27FC236}">
                <a16:creationId xmlns:a16="http://schemas.microsoft.com/office/drawing/2014/main" id="{BE149767-54C5-4944-9B69-B782CB3B26CD}"/>
              </a:ext>
            </a:extLst>
          </p:cNvPr>
          <p:cNvSpPr/>
          <p:nvPr/>
        </p:nvSpPr>
        <p:spPr>
          <a:xfrm>
            <a:off x="5724939" y="3252083"/>
            <a:ext cx="1224501" cy="5088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09099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C1474F11-76A3-45F5-8FC9-F22DA35556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0"/>
          </a:xfrm>
          <a:prstGeom prst="rect">
            <a:avLst/>
          </a:prstGeom>
          <a:effectLst>
            <a:outerShdw dist="50800" dir="5400000" sx="1000" sy="1000" algn="ctr" rotWithShape="0">
              <a:srgbClr val="000000"/>
            </a:outerShdw>
          </a:effectLst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A85DC60E-50EC-432B-B0AE-643704DB95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07219"/>
            <a:ext cx="9144000" cy="2387600"/>
          </a:xfrm>
        </p:spPr>
        <p:txBody>
          <a:bodyPr>
            <a:normAutofit/>
          </a:bodyPr>
          <a:lstStyle/>
          <a:p>
            <a:endParaRPr lang="zh-TW" altLang="en-US" sz="2800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923FFC9D-E357-4848-AB86-7C64F2615DB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F8C3F081-64BC-40A2-A2CB-66EECCD509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150" y="1056774"/>
            <a:ext cx="10974622" cy="4744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1976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C1474F11-76A3-45F5-8FC9-F22DA35556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5659"/>
            <a:ext cx="12192000" cy="6858000"/>
          </a:xfrm>
          <a:prstGeom prst="rect">
            <a:avLst/>
          </a:prstGeom>
          <a:effectLst>
            <a:outerShdw dist="50800" dir="5400000" sx="1000" sy="1000" algn="ctr" rotWithShape="0">
              <a:srgbClr val="000000"/>
            </a:outerShdw>
          </a:effectLst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350606C4-5663-45FA-B5D3-8FF775232F52}"/>
              </a:ext>
            </a:extLst>
          </p:cNvPr>
          <p:cNvSpPr txBox="1"/>
          <p:nvPr/>
        </p:nvSpPr>
        <p:spPr>
          <a:xfrm>
            <a:off x="542631" y="509425"/>
            <a:ext cx="992074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將每顆球種進行編號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85D9F0E9-9069-4A4D-BE31-F2E8C2B58D76}"/>
              </a:ext>
            </a:extLst>
          </p:cNvPr>
          <p:cNvSpPr txBox="1"/>
          <p:nvPr/>
        </p:nvSpPr>
        <p:spPr>
          <a:xfrm>
            <a:off x="542631" y="2530092"/>
            <a:ext cx="1316386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四縫</a:t>
            </a:r>
            <a:r>
              <a:rPr lang="en-US" altLang="zh-TW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:1</a:t>
            </a:r>
          </a:p>
          <a:p>
            <a:r>
              <a:rPr lang="zh-TW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二縫</a:t>
            </a:r>
            <a:r>
              <a:rPr lang="en-US" altLang="zh-TW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:2</a:t>
            </a:r>
          </a:p>
          <a:p>
            <a:r>
              <a:rPr lang="zh-TW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滑球</a:t>
            </a:r>
            <a:r>
              <a:rPr lang="en-US" altLang="zh-TW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:3</a:t>
            </a:r>
          </a:p>
          <a:p>
            <a:r>
              <a:rPr lang="zh-TW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變速球</a:t>
            </a:r>
            <a:r>
              <a:rPr lang="en-US" altLang="zh-TW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:4</a:t>
            </a:r>
          </a:p>
          <a:p>
            <a:r>
              <a:rPr lang="zh-TW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伸卡</a:t>
            </a:r>
            <a:r>
              <a:rPr lang="en-US" altLang="zh-TW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:5</a:t>
            </a:r>
          </a:p>
          <a:p>
            <a:r>
              <a:rPr lang="zh-TW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曲球</a:t>
            </a:r>
            <a:r>
              <a:rPr lang="en-US" altLang="zh-TW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:6</a:t>
            </a:r>
          </a:p>
          <a:p>
            <a:r>
              <a:rPr lang="zh-TW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卡特</a:t>
            </a:r>
            <a:r>
              <a:rPr lang="en-US" altLang="zh-TW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:7</a:t>
            </a:r>
          </a:p>
          <a:p>
            <a:r>
              <a:rPr lang="zh-TW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彈指曲球</a:t>
            </a:r>
            <a:r>
              <a:rPr lang="en-US" altLang="zh-TW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:8</a:t>
            </a:r>
          </a:p>
          <a:p>
            <a:r>
              <a:rPr lang="zh-TW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指叉球</a:t>
            </a:r>
            <a:r>
              <a:rPr lang="en-US" altLang="zh-TW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:9</a:t>
            </a:r>
            <a:endParaRPr lang="zh-TW" altLang="en-US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39F8F1C9-7679-4300-AE50-AA7970A005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0944" y="1997839"/>
            <a:ext cx="3402061" cy="3744956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5ADE3659-0B6B-436A-A417-4B49745D41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4102" y="1997839"/>
            <a:ext cx="4255632" cy="3744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2485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C1474F11-76A3-45F5-8FC9-F22DA35556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5659"/>
            <a:ext cx="12192000" cy="7021002"/>
          </a:xfrm>
          <a:prstGeom prst="rect">
            <a:avLst/>
          </a:prstGeom>
          <a:effectLst>
            <a:outerShdw dist="50800" dir="5400000" sx="1000" sy="1000" algn="ctr" rotWithShape="0">
              <a:srgbClr val="000000"/>
            </a:outerShdw>
          </a:effectLst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A85DC60E-50EC-432B-B0AE-643704DB95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98983"/>
            <a:ext cx="9144000" cy="2387600"/>
          </a:xfrm>
        </p:spPr>
        <p:txBody>
          <a:bodyPr>
            <a:normAutofit/>
          </a:bodyPr>
          <a:lstStyle/>
          <a:p>
            <a:r>
              <a:rPr lang="zh-TW" altLang="en-US" sz="28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資料視覺化</a:t>
            </a:r>
          </a:p>
        </p:txBody>
      </p:sp>
    </p:spTree>
    <p:extLst>
      <p:ext uri="{BB962C8B-B14F-4D97-AF65-F5344CB8AC3E}">
        <p14:creationId xmlns:p14="http://schemas.microsoft.com/office/powerpoint/2010/main" val="11211754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C1474F11-76A3-45F5-8FC9-F22DA35556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6820" y="-54461"/>
            <a:ext cx="12288819" cy="6912461"/>
          </a:xfrm>
          <a:prstGeom prst="rect">
            <a:avLst/>
          </a:prstGeom>
          <a:effectLst>
            <a:outerShdw dist="50800" dir="5400000" sx="1000" sy="1000" algn="ctr" rotWithShape="0">
              <a:srgbClr val="000000"/>
            </a:outerShdw>
          </a:effectLst>
        </p:spPr>
      </p:pic>
      <p:sp>
        <p:nvSpPr>
          <p:cNvPr id="3" name="副標題 2">
            <a:extLst>
              <a:ext uri="{FF2B5EF4-FFF2-40B4-BE49-F238E27FC236}">
                <a16:creationId xmlns:a16="http://schemas.microsoft.com/office/drawing/2014/main" id="{923FFC9D-E357-4848-AB86-7C64F2615D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43077" y="1506070"/>
            <a:ext cx="4001845" cy="4066487"/>
          </a:xfrm>
        </p:spPr>
        <p:txBody>
          <a:bodyPr/>
          <a:lstStyle/>
          <a:p>
            <a:r>
              <a:rPr lang="zh-TW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想把球打得遠，打的強勁固然重要，但是</a:t>
            </a:r>
            <a:r>
              <a:rPr lang="zh-TW" altLang="en-US" sz="24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擊球仰角</a:t>
            </a:r>
            <a:r>
              <a:rPr lang="en-US" altLang="zh-TW" sz="24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lang="en-US" altLang="zh-TW" sz="2400" b="1" dirty="0" err="1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launch_angle</a:t>
            </a:r>
            <a:r>
              <a:rPr lang="en-US" altLang="zh-TW" sz="24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r>
              <a:rPr lang="zh-TW" altLang="en-US" sz="24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更重要</a:t>
            </a:r>
          </a:p>
          <a:p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CA39B08-A886-4046-AD6F-D1572BD2BA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631" y="936273"/>
            <a:ext cx="5670136" cy="4779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1155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C1474F11-76A3-45F5-8FC9-F22DA35556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3671"/>
            <a:ext cx="12192000" cy="6858000"/>
          </a:xfrm>
          <a:prstGeom prst="rect">
            <a:avLst/>
          </a:prstGeom>
          <a:effectLst>
            <a:outerShdw dist="50800" dir="5400000" sx="1000" sy="1000" algn="ctr" rotWithShape="0">
              <a:srgbClr val="000000"/>
            </a:outerShdw>
          </a:effectLst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A85DC60E-50EC-432B-B0AE-643704DB95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52438" y="377855"/>
            <a:ext cx="8510546" cy="727376"/>
          </a:xfrm>
        </p:spPr>
        <p:txBody>
          <a:bodyPr>
            <a:normAutofit/>
          </a:bodyPr>
          <a:lstStyle/>
          <a:p>
            <a:r>
              <a:rPr lang="zh-TW" altLang="en-US" sz="28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目錄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A57E8110-3819-4FD4-8E7F-AC18A8607DF9}"/>
              </a:ext>
            </a:extLst>
          </p:cNvPr>
          <p:cNvSpPr txBox="1"/>
          <p:nvPr/>
        </p:nvSpPr>
        <p:spPr>
          <a:xfrm>
            <a:off x="4842345" y="1653871"/>
            <a:ext cx="2593980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1.</a:t>
            </a:r>
            <a:r>
              <a:rPr lang="zh-TW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主題和資料來源</a:t>
            </a:r>
            <a:endParaRPr lang="en-US" altLang="zh-TW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TW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US" altLang="zh-TW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2.</a:t>
            </a:r>
            <a:r>
              <a:rPr lang="zh-TW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資料預處理</a:t>
            </a:r>
            <a:endParaRPr lang="en-US" altLang="zh-TW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TW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US" altLang="zh-TW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3.</a:t>
            </a:r>
            <a:r>
              <a:rPr lang="zh-TW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資料視覺</a:t>
            </a:r>
            <a:endParaRPr lang="en-US" altLang="zh-TW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TW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US" altLang="zh-TW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4.</a:t>
            </a:r>
            <a:r>
              <a:rPr lang="zh-TW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預測模型</a:t>
            </a:r>
            <a:endParaRPr lang="en-US" altLang="zh-TW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TW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US" altLang="zh-TW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5.</a:t>
            </a:r>
            <a:r>
              <a:rPr lang="zh-TW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結論</a:t>
            </a:r>
            <a:endParaRPr lang="en-US" altLang="zh-TW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648295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C1474F11-76A3-45F5-8FC9-F22DA35556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5659"/>
            <a:ext cx="12192000" cy="6989196"/>
          </a:xfrm>
          <a:prstGeom prst="rect">
            <a:avLst/>
          </a:prstGeom>
          <a:effectLst>
            <a:outerShdw dist="50800" dir="5400000" sx="1000" sy="1000" algn="ctr" rotWithShape="0">
              <a:srgbClr val="000000"/>
            </a:outerShdw>
          </a:effectLst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CD37E483-F566-4954-B7C1-52C48DFF48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0527" y="301623"/>
            <a:ext cx="4087530" cy="3071718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47AB8770-AFE3-4685-A426-26521D3093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8010" y="3429000"/>
            <a:ext cx="4228836" cy="3136038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69AF8161-E99C-4DFD-891A-B39C44E782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79777" y="3429000"/>
            <a:ext cx="4934213" cy="3254199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608FDC28-F936-4538-8583-5E205DBE4C8E}"/>
              </a:ext>
            </a:extLst>
          </p:cNvPr>
          <p:cNvSpPr txBox="1"/>
          <p:nvPr/>
        </p:nvSpPr>
        <p:spPr>
          <a:xfrm>
            <a:off x="5270294" y="373711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投手投球速度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23014DDC-FA9E-4973-9153-64B19A3A4FE2}"/>
              </a:ext>
            </a:extLst>
          </p:cNvPr>
          <p:cNvSpPr txBox="1"/>
          <p:nvPr/>
        </p:nvSpPr>
        <p:spPr>
          <a:xfrm>
            <a:off x="2585891" y="346226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擊球初速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03758F3A-F482-4277-B129-45320E974209}"/>
              </a:ext>
            </a:extLst>
          </p:cNvPr>
          <p:cNvSpPr txBox="1"/>
          <p:nvPr/>
        </p:nvSpPr>
        <p:spPr>
          <a:xfrm>
            <a:off x="7868057" y="346226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擊球仰角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63FF208C-D303-4B64-B7A8-CCD4DE92D2DC}"/>
              </a:ext>
            </a:extLst>
          </p:cNvPr>
          <p:cNvSpPr txBox="1"/>
          <p:nvPr/>
        </p:nvSpPr>
        <p:spPr>
          <a:xfrm>
            <a:off x="3220798" y="1237158"/>
            <a:ext cx="559729" cy="1200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擊球距離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B611860C-897A-41E6-9421-26B193913DAB}"/>
              </a:ext>
            </a:extLst>
          </p:cNvPr>
          <p:cNvSpPr txBox="1"/>
          <p:nvPr/>
        </p:nvSpPr>
        <p:spPr>
          <a:xfrm>
            <a:off x="876489" y="4562129"/>
            <a:ext cx="559729" cy="1200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擊球距離</a:t>
            </a: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8E088268-E76D-4E82-8739-C5E577B08AC8}"/>
              </a:ext>
            </a:extLst>
          </p:cNvPr>
          <p:cNvSpPr txBox="1"/>
          <p:nvPr/>
        </p:nvSpPr>
        <p:spPr>
          <a:xfrm>
            <a:off x="6096000" y="4650918"/>
            <a:ext cx="559729" cy="1200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擊球距離</a:t>
            </a:r>
          </a:p>
        </p:txBody>
      </p:sp>
    </p:spTree>
    <p:extLst>
      <p:ext uri="{BB962C8B-B14F-4D97-AF65-F5344CB8AC3E}">
        <p14:creationId xmlns:p14="http://schemas.microsoft.com/office/powerpoint/2010/main" val="28350398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C1474F11-76A3-45F5-8FC9-F22DA35556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5659"/>
            <a:ext cx="12192000" cy="6858000"/>
          </a:xfrm>
          <a:prstGeom prst="rect">
            <a:avLst/>
          </a:prstGeom>
          <a:effectLst>
            <a:outerShdw dist="50800" dir="5400000" sx="1000" sy="1000" algn="ctr" rotWithShape="0">
              <a:srgbClr val="000000"/>
            </a:outerShdw>
          </a:effectLst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7FCCEB92-E027-4F4D-977F-D6F37D234E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092" y="1195661"/>
            <a:ext cx="5028869" cy="3705482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74010C7A-6B0C-481F-8570-1175E45AF7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0313" y="1195661"/>
            <a:ext cx="5182595" cy="3925646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924D0F0F-E04F-44F9-BBA1-E4BD52291183}"/>
              </a:ext>
            </a:extLst>
          </p:cNvPr>
          <p:cNvSpPr txBox="1"/>
          <p:nvPr/>
        </p:nvSpPr>
        <p:spPr>
          <a:xfrm>
            <a:off x="2385391" y="5376092"/>
            <a:ext cx="1659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安打</a:t>
            </a:r>
            <a:r>
              <a:rPr lang="en-US" altLang="zh-TW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擊球初速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CA035B92-47E4-49C4-8D25-658DC68C2700}"/>
              </a:ext>
            </a:extLst>
          </p:cNvPr>
          <p:cNvSpPr txBox="1"/>
          <p:nvPr/>
        </p:nvSpPr>
        <p:spPr>
          <a:xfrm>
            <a:off x="8413805" y="5407826"/>
            <a:ext cx="18998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全壘打</a:t>
            </a:r>
            <a:r>
              <a:rPr lang="en-US" altLang="zh-TW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擊球初速</a:t>
            </a:r>
          </a:p>
        </p:txBody>
      </p:sp>
    </p:spTree>
    <p:extLst>
      <p:ext uri="{BB962C8B-B14F-4D97-AF65-F5344CB8AC3E}">
        <p14:creationId xmlns:p14="http://schemas.microsoft.com/office/powerpoint/2010/main" val="4439512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C1474F11-76A3-45F5-8FC9-F22DA35556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38429"/>
          </a:xfrm>
          <a:prstGeom prst="rect">
            <a:avLst/>
          </a:prstGeom>
          <a:effectLst>
            <a:outerShdw dist="50800" dir="5400000" sx="1000" sy="1000" algn="ctr" rotWithShape="0">
              <a:srgbClr val="000000"/>
            </a:outerShdw>
          </a:effectLst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7F3EA607-DD35-4D05-9F49-26F26E5CD98B}"/>
              </a:ext>
            </a:extLst>
          </p:cNvPr>
          <p:cNvSpPr txBox="1"/>
          <p:nvPr/>
        </p:nvSpPr>
        <p:spPr>
          <a:xfrm>
            <a:off x="121257" y="80429"/>
            <a:ext cx="2846567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60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滾地球：</a:t>
            </a:r>
            <a:r>
              <a:rPr lang="en-US" altLang="zh-TW" sz="160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10</a:t>
            </a:r>
            <a:r>
              <a:rPr lang="zh-TW" altLang="en-US" sz="160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度以下</a:t>
            </a:r>
            <a:br>
              <a:rPr lang="zh-TW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r>
              <a:rPr lang="zh-TW" altLang="en-US" sz="160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平飛球：</a:t>
            </a:r>
            <a:r>
              <a:rPr lang="en-US" altLang="zh-TW" sz="160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10</a:t>
            </a:r>
            <a:r>
              <a:rPr lang="zh-TW" altLang="en-US" sz="160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度到</a:t>
            </a:r>
            <a:r>
              <a:rPr lang="en-US" altLang="zh-TW" sz="160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25</a:t>
            </a:r>
            <a:r>
              <a:rPr lang="zh-TW" altLang="en-US" sz="160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度</a:t>
            </a:r>
            <a:br>
              <a:rPr lang="zh-TW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r>
              <a:rPr lang="zh-TW" altLang="en-US" sz="160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飛球：</a:t>
            </a:r>
            <a:r>
              <a:rPr lang="en-US" altLang="zh-TW" sz="160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25</a:t>
            </a:r>
            <a:r>
              <a:rPr lang="zh-TW" altLang="en-US" sz="160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度到</a:t>
            </a:r>
            <a:r>
              <a:rPr lang="en-US" altLang="zh-TW" sz="160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50</a:t>
            </a:r>
            <a:r>
              <a:rPr lang="zh-TW" altLang="en-US" sz="160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度</a:t>
            </a:r>
            <a:br>
              <a:rPr lang="zh-TW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r>
              <a:rPr lang="zh-TW" altLang="en-US" sz="160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沖天炮：</a:t>
            </a:r>
            <a:r>
              <a:rPr lang="en-US" altLang="zh-TW" sz="160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50</a:t>
            </a:r>
            <a:r>
              <a:rPr lang="zh-TW" altLang="en-US" sz="160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度以上</a:t>
            </a:r>
            <a:endParaRPr lang="zh-TW" alt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1CA70442-A35B-4F78-AFBE-229697894D30}"/>
              </a:ext>
            </a:extLst>
          </p:cNvPr>
          <p:cNvSpPr txBox="1"/>
          <p:nvPr/>
        </p:nvSpPr>
        <p:spPr>
          <a:xfrm>
            <a:off x="121257" y="1180199"/>
            <a:ext cx="609467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60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甜蜜點</a:t>
            </a:r>
            <a:r>
              <a:rPr lang="zh-TW" altLang="en-US" sz="1600" b="1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（</a:t>
            </a:r>
            <a:r>
              <a:rPr lang="en-US" altLang="zh-TW" sz="1600" b="1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sweet spot</a:t>
            </a:r>
            <a:r>
              <a:rPr lang="zh-TW" altLang="en-US" sz="1600" b="1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r>
              <a:rPr lang="zh-TW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TW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  <a:r>
              <a:rPr lang="zh-TW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TW" altLang="en-US" sz="160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為仰角介在「八度和</a:t>
            </a:r>
            <a:r>
              <a:rPr lang="en-US" altLang="zh-TW" sz="160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32</a:t>
            </a:r>
            <a:r>
              <a:rPr lang="zh-TW" altLang="en-US" sz="160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度之間」的擊球</a:t>
            </a:r>
            <a:endParaRPr lang="zh-TW" alt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DB03C272-0DE4-4EEA-8E30-7E8C5EF181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403589"/>
            <a:ext cx="3800061" cy="2747604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1FF2FA27-0A86-41D9-9535-25C89CF2DA0F}"/>
              </a:ext>
            </a:extLst>
          </p:cNvPr>
          <p:cNvSpPr txBox="1"/>
          <p:nvPr/>
        </p:nvSpPr>
        <p:spPr>
          <a:xfrm>
            <a:off x="9191708" y="5966527"/>
            <a:ext cx="18998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全壘打</a:t>
            </a:r>
            <a:r>
              <a:rPr lang="en-US" altLang="zh-TW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擊球仰角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BC9636D1-3A44-4CC0-A73A-30E6D2BC5D7E}"/>
              </a:ext>
            </a:extLst>
          </p:cNvPr>
          <p:cNvSpPr txBox="1"/>
          <p:nvPr/>
        </p:nvSpPr>
        <p:spPr>
          <a:xfrm>
            <a:off x="4995941" y="4592725"/>
            <a:ext cx="1669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長打</a:t>
            </a:r>
            <a:r>
              <a:rPr lang="en-US" altLang="zh-TW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擊球仰角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EE1E8117-AB7E-43DF-BAFA-1340DC2C5B5A}"/>
              </a:ext>
            </a:extLst>
          </p:cNvPr>
          <p:cNvSpPr txBox="1"/>
          <p:nvPr/>
        </p:nvSpPr>
        <p:spPr>
          <a:xfrm>
            <a:off x="954561" y="6224851"/>
            <a:ext cx="1669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安打</a:t>
            </a:r>
            <a:r>
              <a:rPr lang="en-US" altLang="zh-TW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擊球仰角</a:t>
            </a:r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8CD0C9DA-F500-4B9C-AE60-C8C3749281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47599" y="1612292"/>
            <a:ext cx="3756114" cy="2886893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5441406C-F447-4BA5-BF92-1D90B2A68F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51250" y="2711395"/>
            <a:ext cx="4001659" cy="3110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0461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C1474F11-76A3-45F5-8FC9-F22DA35556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5659"/>
            <a:ext cx="12192000" cy="6858000"/>
          </a:xfrm>
          <a:prstGeom prst="rect">
            <a:avLst/>
          </a:prstGeom>
          <a:effectLst>
            <a:outerShdw dist="50800" dir="5400000" sx="1000" sy="1000" algn="ctr" rotWithShape="0">
              <a:srgbClr val="000000"/>
            </a:outerShdw>
          </a:effectLst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A85DC60E-50EC-432B-B0AE-643704DB95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35510" y="1472458"/>
            <a:ext cx="9144000" cy="2387600"/>
          </a:xfrm>
        </p:spPr>
        <p:txBody>
          <a:bodyPr>
            <a:normAutofit/>
          </a:bodyPr>
          <a:lstStyle/>
          <a:p>
            <a:r>
              <a:rPr lang="zh-TW" altLang="en-US" sz="28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預測模型</a:t>
            </a:r>
          </a:p>
        </p:txBody>
      </p:sp>
    </p:spTree>
    <p:extLst>
      <p:ext uri="{BB962C8B-B14F-4D97-AF65-F5344CB8AC3E}">
        <p14:creationId xmlns:p14="http://schemas.microsoft.com/office/powerpoint/2010/main" val="17792619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C1474F11-76A3-45F5-8FC9-F22DA35556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5659"/>
            <a:ext cx="12192000" cy="6858000"/>
          </a:xfrm>
          <a:prstGeom prst="rect">
            <a:avLst/>
          </a:prstGeom>
          <a:effectLst>
            <a:outerShdw dist="50800" dir="5400000" sx="1000" sy="1000" algn="ctr" rotWithShape="0">
              <a:srgbClr val="000000"/>
            </a:outerShdw>
          </a:effectLst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460AFF7-40DE-4A7B-AD1B-8AD1BC34B0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6187" y="897640"/>
            <a:ext cx="8021169" cy="419158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3C636CCD-F769-4EE5-91CD-A8D05A716255}"/>
              </a:ext>
            </a:extLst>
          </p:cNvPr>
          <p:cNvSpPr txBox="1"/>
          <p:nvPr/>
        </p:nvSpPr>
        <p:spPr>
          <a:xfrm>
            <a:off x="1192696" y="302149"/>
            <a:ext cx="24641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第一階段 </a:t>
            </a:r>
            <a:r>
              <a:rPr lang="en-US" altLang="zh-TW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  <a:r>
              <a:rPr lang="zh-TW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預測安打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2052328A-F7B6-4B36-AA32-72A77EA28181}"/>
              </a:ext>
            </a:extLst>
          </p:cNvPr>
          <p:cNvSpPr txBox="1"/>
          <p:nvPr/>
        </p:nvSpPr>
        <p:spPr>
          <a:xfrm>
            <a:off x="1306187" y="1773030"/>
            <a:ext cx="34349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/>
              <a:t>Train 70%</a:t>
            </a:r>
          </a:p>
          <a:p>
            <a:r>
              <a:rPr lang="en-US" altLang="zh-TW" sz="2000" dirty="0"/>
              <a:t>Test   30%</a:t>
            </a:r>
            <a:endParaRPr lang="zh-TW" altLang="en-US" sz="2000" dirty="0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407BA45B-5A8A-418B-A2A4-620CEBD87D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6187" y="2955038"/>
            <a:ext cx="3448531" cy="685896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FFDC98CC-70DB-43A9-AA37-916593F1BC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09997" y="2253702"/>
            <a:ext cx="5526724" cy="3123156"/>
          </a:xfrm>
          <a:prstGeom prst="rect">
            <a:avLst/>
          </a:prstGeom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id="{4A6BE3BA-E524-4B7A-8DB0-554B18D11EEA}"/>
              </a:ext>
            </a:extLst>
          </p:cNvPr>
          <p:cNvSpPr txBox="1"/>
          <p:nvPr/>
        </p:nvSpPr>
        <p:spPr>
          <a:xfrm>
            <a:off x="5316771" y="5560250"/>
            <a:ext cx="18582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150972</a:t>
            </a:r>
            <a:r>
              <a:rPr lang="zh-TW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筆資料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EA5C56D6-DC12-4626-B2B9-1ECF02E728A8}"/>
              </a:ext>
            </a:extLst>
          </p:cNvPr>
          <p:cNvSpPr txBox="1"/>
          <p:nvPr/>
        </p:nvSpPr>
        <p:spPr>
          <a:xfrm>
            <a:off x="4559704" y="6113707"/>
            <a:ext cx="47676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將預測為安打的資料篩選出來</a:t>
            </a:r>
            <a:r>
              <a:rPr lang="en-US" altLang="zh-TW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(45292</a:t>
            </a:r>
            <a:r>
              <a:rPr lang="zh-TW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筆</a:t>
            </a:r>
            <a:r>
              <a:rPr lang="en-US" altLang="zh-TW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endParaRPr lang="zh-TW" altLang="en-US" sz="20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338105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C1474F11-76A3-45F5-8FC9-F22DA35556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5659"/>
            <a:ext cx="12192000" cy="6858000"/>
          </a:xfrm>
          <a:prstGeom prst="rect">
            <a:avLst/>
          </a:prstGeom>
          <a:effectLst>
            <a:outerShdw dist="50800" dir="5400000" sx="1000" sy="1000" algn="ctr" rotWithShape="0">
              <a:srgbClr val="000000"/>
            </a:outerShdw>
          </a:effectLst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460AFF7-40DE-4A7B-AD1B-8AD1BC34B0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6187" y="897640"/>
            <a:ext cx="8021169" cy="419158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3C636CCD-F769-4EE5-91CD-A8D05A716255}"/>
              </a:ext>
            </a:extLst>
          </p:cNvPr>
          <p:cNvSpPr txBox="1"/>
          <p:nvPr/>
        </p:nvSpPr>
        <p:spPr>
          <a:xfrm>
            <a:off x="1192696" y="302149"/>
            <a:ext cx="24641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第二階段 </a:t>
            </a:r>
            <a:r>
              <a:rPr lang="en-US" altLang="zh-TW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  <a:r>
              <a:rPr lang="zh-TW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預測長打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2052328A-F7B6-4B36-AA32-72A77EA28181}"/>
              </a:ext>
            </a:extLst>
          </p:cNvPr>
          <p:cNvSpPr txBox="1"/>
          <p:nvPr/>
        </p:nvSpPr>
        <p:spPr>
          <a:xfrm>
            <a:off x="1306187" y="1773030"/>
            <a:ext cx="34349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/>
              <a:t>Train 70%</a:t>
            </a:r>
          </a:p>
          <a:p>
            <a:r>
              <a:rPr lang="en-US" altLang="zh-TW" sz="2000" dirty="0"/>
              <a:t>Test   30%</a:t>
            </a:r>
            <a:endParaRPr lang="zh-TW" altLang="en-US" sz="2000" dirty="0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407BA45B-5A8A-418B-A2A4-620CEBD87D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06187" y="2992485"/>
            <a:ext cx="3448531" cy="611001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FFDC98CC-70DB-43A9-AA37-916593F1BC9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25319" y="1856198"/>
            <a:ext cx="5696079" cy="3704052"/>
          </a:xfrm>
          <a:prstGeom prst="rect">
            <a:avLst/>
          </a:prstGeom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id="{4A6BE3BA-E524-4B7A-8DB0-554B18D11EEA}"/>
              </a:ext>
            </a:extLst>
          </p:cNvPr>
          <p:cNvSpPr txBox="1"/>
          <p:nvPr/>
        </p:nvSpPr>
        <p:spPr>
          <a:xfrm>
            <a:off x="5706130" y="5781185"/>
            <a:ext cx="17075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45292</a:t>
            </a:r>
            <a:r>
              <a:rPr lang="zh-TW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筆資料</a:t>
            </a:r>
          </a:p>
        </p:txBody>
      </p:sp>
    </p:spTree>
    <p:extLst>
      <p:ext uri="{BB962C8B-B14F-4D97-AF65-F5344CB8AC3E}">
        <p14:creationId xmlns:p14="http://schemas.microsoft.com/office/powerpoint/2010/main" val="8144608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C1474F11-76A3-45F5-8FC9-F22DA35556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5659"/>
            <a:ext cx="12192000" cy="6858000"/>
          </a:xfrm>
          <a:prstGeom prst="rect">
            <a:avLst/>
          </a:prstGeom>
          <a:effectLst>
            <a:outerShdw dist="50800" dir="5400000" sx="1000" sy="1000" algn="ctr" rotWithShape="0">
              <a:srgbClr val="000000"/>
            </a:outerShdw>
          </a:effectLst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B2732077-5C9E-406E-9C17-127DC9662636}"/>
              </a:ext>
            </a:extLst>
          </p:cNvPr>
          <p:cNvSpPr txBox="1"/>
          <p:nvPr/>
        </p:nvSpPr>
        <p:spPr>
          <a:xfrm>
            <a:off x="1302204" y="5233591"/>
            <a:ext cx="55370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將預測為長打的資料篩選出來</a:t>
            </a:r>
            <a:r>
              <a:rPr lang="en-US" altLang="zh-TW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lang="zh-TW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共</a:t>
            </a:r>
            <a:r>
              <a:rPr lang="en-US" altLang="zh-TW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13588</a:t>
            </a:r>
            <a:r>
              <a:rPr lang="zh-TW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筆資料</a:t>
            </a:r>
            <a:r>
              <a:rPr lang="en-US" altLang="zh-TW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endParaRPr lang="zh-TW" altLang="en-US" sz="20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9473FF0F-A30A-4730-9AE6-1310F35773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4462" y="1598803"/>
            <a:ext cx="7936636" cy="2568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6898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C1474F11-76A3-45F5-8FC9-F22DA35556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5659"/>
            <a:ext cx="12192000" cy="6858000"/>
          </a:xfrm>
          <a:prstGeom prst="rect">
            <a:avLst/>
          </a:prstGeom>
          <a:effectLst>
            <a:outerShdw dist="50800" dir="5400000" sx="1000" sy="1000" algn="ctr" rotWithShape="0">
              <a:srgbClr val="000000"/>
            </a:outerShdw>
          </a:effectLst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460AFF7-40DE-4A7B-AD1B-8AD1BC34B0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6187" y="897640"/>
            <a:ext cx="8021169" cy="419158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3C636CCD-F769-4EE5-91CD-A8D05A716255}"/>
              </a:ext>
            </a:extLst>
          </p:cNvPr>
          <p:cNvSpPr txBox="1"/>
          <p:nvPr/>
        </p:nvSpPr>
        <p:spPr>
          <a:xfrm>
            <a:off x="1192696" y="302149"/>
            <a:ext cx="27206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第三階段 </a:t>
            </a:r>
            <a:r>
              <a:rPr lang="en-US" altLang="zh-TW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  <a:r>
              <a:rPr lang="zh-TW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預測全壘打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2052328A-F7B6-4B36-AA32-72A77EA28181}"/>
              </a:ext>
            </a:extLst>
          </p:cNvPr>
          <p:cNvSpPr txBox="1"/>
          <p:nvPr/>
        </p:nvSpPr>
        <p:spPr>
          <a:xfrm>
            <a:off x="1306187" y="1773030"/>
            <a:ext cx="34349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/>
              <a:t>Train 70%</a:t>
            </a:r>
          </a:p>
          <a:p>
            <a:r>
              <a:rPr lang="en-US" altLang="zh-TW" sz="2000" dirty="0"/>
              <a:t>Test   30%</a:t>
            </a:r>
            <a:endParaRPr lang="zh-TW" altLang="en-US" sz="2000" dirty="0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407BA45B-5A8A-418B-A2A4-620CEBD87D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6910" y="2967298"/>
            <a:ext cx="4115042" cy="618975"/>
          </a:xfrm>
          <a:prstGeom prst="rect">
            <a:avLst/>
          </a:prstGeom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id="{4A6BE3BA-E524-4B7A-8DB0-554B18D11EEA}"/>
              </a:ext>
            </a:extLst>
          </p:cNvPr>
          <p:cNvSpPr txBox="1"/>
          <p:nvPr/>
        </p:nvSpPr>
        <p:spPr>
          <a:xfrm>
            <a:off x="5917146" y="2876675"/>
            <a:ext cx="52153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因資料</a:t>
            </a:r>
            <a:r>
              <a:rPr lang="en-US" altLang="zh-TW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(13588</a:t>
            </a:r>
            <a:r>
              <a:rPr lang="zh-TW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筆</a:t>
            </a:r>
            <a:r>
              <a:rPr lang="en-US" altLang="zh-TW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r>
              <a:rPr lang="zh-TW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漸漸變少，導致</a:t>
            </a:r>
            <a:r>
              <a:rPr lang="en-US" altLang="zh-TW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overfitting</a:t>
            </a:r>
            <a:endParaRPr lang="zh-TW" altLang="en-US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6551950D-CF48-48C8-9155-8407B03B06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7979" y="3675974"/>
            <a:ext cx="4023973" cy="2842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1158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C1474F11-76A3-45F5-8FC9-F22DA35556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>
            <a:outerShdw dist="50800" dir="5400000" sx="1000" sy="1000" algn="ctr" rotWithShape="0">
              <a:srgbClr val="000000"/>
            </a:outerShdw>
          </a:effectLst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A85DC60E-50EC-432B-B0AE-643704DB95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51281"/>
            <a:ext cx="9144000" cy="2387600"/>
          </a:xfrm>
        </p:spPr>
        <p:txBody>
          <a:bodyPr>
            <a:normAutofit/>
          </a:bodyPr>
          <a:lstStyle/>
          <a:p>
            <a:r>
              <a:rPr lang="zh-TW" altLang="en-US" sz="28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結論</a:t>
            </a:r>
          </a:p>
        </p:txBody>
      </p:sp>
    </p:spTree>
    <p:extLst>
      <p:ext uri="{BB962C8B-B14F-4D97-AF65-F5344CB8AC3E}">
        <p14:creationId xmlns:p14="http://schemas.microsoft.com/office/powerpoint/2010/main" val="36899306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C1474F11-76A3-45F5-8FC9-F22DA35556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>
            <a:outerShdw dist="50800" dir="5400000" sx="1000" sy="1000" algn="ctr" rotWithShape="0">
              <a:srgbClr val="000000"/>
            </a:outerShdw>
          </a:effectLst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F3D7B1F3-C581-489D-95BD-C3F23623A1E5}"/>
              </a:ext>
            </a:extLst>
          </p:cNvPr>
          <p:cNvSpPr txBox="1"/>
          <p:nvPr/>
        </p:nvSpPr>
        <p:spPr>
          <a:xfrm>
            <a:off x="2274276" y="2197894"/>
            <a:ext cx="9917724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lang="en-US" altLang="zh-TW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.</a:t>
            </a:r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預測模型僅考慮擊球初速仰角和投手球速，但未考慮許多球場因素</a:t>
            </a:r>
            <a:endParaRPr lang="en-US" altLang="zh-TW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TW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TW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US" altLang="zh-TW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2.</a:t>
            </a:r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最後一輪預測全壘打，</a:t>
            </a:r>
            <a:r>
              <a:rPr lang="en-US" altLang="zh-TW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overfitting</a:t>
            </a:r>
          </a:p>
          <a:p>
            <a:endParaRPr lang="en-US" altLang="zh-TW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TW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US" altLang="zh-TW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3.</a:t>
            </a:r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整體結果算是失敗</a:t>
            </a:r>
            <a:r>
              <a:rPr lang="en-US" altLang="zh-TW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考慮的欄位不夠</a:t>
            </a:r>
            <a:r>
              <a:rPr lang="en-US" altLang="zh-TW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endParaRPr lang="zh-TW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23400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C1474F11-76A3-45F5-8FC9-F22DA35556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5659"/>
            <a:ext cx="12192000" cy="6858000"/>
          </a:xfrm>
          <a:prstGeom prst="rect">
            <a:avLst/>
          </a:prstGeom>
          <a:effectLst>
            <a:outerShdw dist="50800" dir="5400000" sx="1000" sy="1000" algn="ctr" rotWithShape="0">
              <a:srgbClr val="000000"/>
            </a:outerShdw>
          </a:effectLst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A85DC60E-50EC-432B-B0AE-643704DB95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98983"/>
            <a:ext cx="9144000" cy="2387600"/>
          </a:xfrm>
        </p:spPr>
        <p:txBody>
          <a:bodyPr>
            <a:normAutofit/>
          </a:bodyPr>
          <a:lstStyle/>
          <a:p>
            <a:r>
              <a:rPr lang="zh-TW" altLang="en-US" sz="28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主題和資料來源</a:t>
            </a:r>
          </a:p>
        </p:txBody>
      </p:sp>
    </p:spTree>
    <p:extLst>
      <p:ext uri="{BB962C8B-B14F-4D97-AF65-F5344CB8AC3E}">
        <p14:creationId xmlns:p14="http://schemas.microsoft.com/office/powerpoint/2010/main" val="24149473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C1474F11-76A3-45F5-8FC9-F22DA35556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>
            <a:outerShdw dist="50800" dir="5400000" sx="1000" sy="1000" algn="ctr" rotWithShape="0">
              <a:srgbClr val="000000"/>
            </a:outerShdw>
          </a:effectLst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A85DC60E-50EC-432B-B0AE-643704DB95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57022" y="1283080"/>
            <a:ext cx="9144000" cy="2387600"/>
          </a:xfrm>
        </p:spPr>
        <p:txBody>
          <a:bodyPr>
            <a:normAutofit/>
          </a:bodyPr>
          <a:lstStyle/>
          <a:p>
            <a:r>
              <a:rPr lang="en-US" altLang="zh-TW" sz="28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END</a:t>
            </a:r>
            <a:endParaRPr lang="zh-TW" altLang="en-US" sz="28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096092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C1474F11-76A3-45F5-8FC9-F22DA35556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5659"/>
            <a:ext cx="12192000" cy="6858000"/>
          </a:xfrm>
          <a:prstGeom prst="rect">
            <a:avLst/>
          </a:prstGeom>
          <a:effectLst>
            <a:outerShdw dist="50800" dir="5400000" sx="1000" sy="1000" algn="ctr" rotWithShape="0">
              <a:srgbClr val="000000"/>
            </a:outerShdw>
          </a:effectLst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ED134A41-14B5-4A5B-9543-B4949DD5A434}"/>
              </a:ext>
            </a:extLst>
          </p:cNvPr>
          <p:cNvSpPr txBox="1"/>
          <p:nvPr/>
        </p:nvSpPr>
        <p:spPr>
          <a:xfrm>
            <a:off x="779619" y="142367"/>
            <a:ext cx="141211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zh-TW" sz="2400" b="1" i="0" dirty="0">
                <a:solidFill>
                  <a:srgbClr val="00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Statcast</a:t>
            </a:r>
          </a:p>
          <a:p>
            <a:endParaRPr lang="zh-TW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126A0940-8B15-435E-A6DF-86718F72F8EF}"/>
              </a:ext>
            </a:extLst>
          </p:cNvPr>
          <p:cNvSpPr txBox="1"/>
          <p:nvPr/>
        </p:nvSpPr>
        <p:spPr>
          <a:xfrm>
            <a:off x="779619" y="601286"/>
            <a:ext cx="87800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0" i="0" u="none" strike="noStrike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美國職業棒球大聯盟</a:t>
            </a:r>
            <a:r>
              <a:rPr lang="zh-TW" altLang="en-US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（</a:t>
            </a:r>
            <a:r>
              <a:rPr lang="en-US" altLang="zh-TW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MLB</a:t>
            </a:r>
            <a:r>
              <a:rPr lang="zh-TW" altLang="en-US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）的</a:t>
            </a:r>
            <a:r>
              <a:rPr lang="en-US" altLang="zh-TW" b="1" i="0" dirty="0" err="1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Statcast</a:t>
            </a:r>
            <a:r>
              <a:rPr lang="zh-TW" altLang="en-US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系統是一套用來分析球員動作和運動能力的高速、高準確度的自動工具。於</a:t>
            </a:r>
            <a:r>
              <a:rPr lang="en-US" altLang="zh-TW" b="0" i="0" u="none" strike="noStrike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2015</a:t>
            </a:r>
            <a:r>
              <a:rPr lang="zh-TW" altLang="en-US" b="0" i="0" u="none" strike="noStrike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年</a:t>
            </a:r>
            <a:r>
              <a:rPr lang="zh-TW" altLang="en-US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在大聯盟全</a:t>
            </a:r>
            <a:r>
              <a:rPr lang="en-US" altLang="zh-TW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30</a:t>
            </a:r>
            <a:r>
              <a:rPr lang="zh-TW" altLang="en-US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個球場啟用。</a:t>
            </a:r>
            <a:endParaRPr lang="zh-TW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8" name="Picture 2" descr="MLB's Statcast Earns Technology Emmy Award">
            <a:extLst>
              <a:ext uri="{FF2B5EF4-FFF2-40B4-BE49-F238E27FC236}">
                <a16:creationId xmlns:a16="http://schemas.microsoft.com/office/drawing/2014/main" id="{B553BE62-0631-4B1A-BD07-7EA45362B4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4730" y="1247617"/>
            <a:ext cx="3990512" cy="2850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Statcast takes you inside Pillar's great grab | MLB.com">
            <a:extLst>
              <a:ext uri="{FF2B5EF4-FFF2-40B4-BE49-F238E27FC236}">
                <a16:creationId xmlns:a16="http://schemas.microsoft.com/office/drawing/2014/main" id="{C3A59B43-A0B9-4698-81D3-D5CA3FF622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042" y="1247617"/>
            <a:ext cx="4742401" cy="266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MLB's Advanced Statcast Is Bringing New Records And Excitement To Baseball">
            <a:extLst>
              <a:ext uri="{FF2B5EF4-FFF2-40B4-BE49-F238E27FC236}">
                <a16:creationId xmlns:a16="http://schemas.microsoft.com/office/drawing/2014/main" id="{B8054CDB-4DBA-4307-A5BE-04F3D5DD16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042" y="3823732"/>
            <a:ext cx="5141157" cy="2891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Statcast: Speed thrills in the first half of 2015 - YouTube">
            <a:extLst>
              <a:ext uri="{FF2B5EF4-FFF2-40B4-BE49-F238E27FC236}">
                <a16:creationId xmlns:a16="http://schemas.microsoft.com/office/drawing/2014/main" id="{40F66CFC-3406-436D-BB17-BED893081A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1654" y="3761587"/>
            <a:ext cx="5141159" cy="2891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24409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C1474F11-76A3-45F5-8FC9-F22DA35556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>
            <a:outerShdw dist="50800" dir="5400000" sx="1000" sy="1000" algn="ctr" rotWithShape="0">
              <a:srgbClr val="000000"/>
            </a:outerShdw>
          </a:effectLst>
        </p:spPr>
      </p:pic>
      <p:sp>
        <p:nvSpPr>
          <p:cNvPr id="3" name="副標題 2">
            <a:extLst>
              <a:ext uri="{FF2B5EF4-FFF2-40B4-BE49-F238E27FC236}">
                <a16:creationId xmlns:a16="http://schemas.microsoft.com/office/drawing/2014/main" id="{923FFC9D-E357-4848-AB86-7C64F2615D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0391" y="595681"/>
            <a:ext cx="5618922" cy="1679713"/>
          </a:xfrm>
        </p:spPr>
        <p:txBody>
          <a:bodyPr/>
          <a:lstStyle/>
          <a:p>
            <a:r>
              <a:rPr lang="zh-TW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資料來源</a:t>
            </a:r>
            <a:r>
              <a:rPr lang="en-US" altLang="zh-TW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  <a:r>
              <a:rPr lang="en-US" altLang="zh-TW" b="1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statcast</a:t>
            </a:r>
            <a:r>
              <a:rPr lang="en-US" altLang="zh-TW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(2016~2019)</a:t>
            </a:r>
          </a:p>
          <a:p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18119D0-5FA7-4C7A-9514-7C37580540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192" y="1435538"/>
            <a:ext cx="10874007" cy="997533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991E1FF1-DA74-4A97-897C-3B6A167CDB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9192" y="2733327"/>
            <a:ext cx="10602805" cy="3296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4101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C1474F11-76A3-45F5-8FC9-F22DA35556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4254"/>
            <a:ext cx="12192000" cy="6858000"/>
          </a:xfrm>
          <a:prstGeom prst="rect">
            <a:avLst/>
          </a:prstGeom>
          <a:effectLst>
            <a:outerShdw dist="50800" dir="5400000" sx="1000" sy="1000" algn="ctr" rotWithShape="0">
              <a:srgbClr val="000000"/>
            </a:outerShdw>
          </a:effectLst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8BE16615-B4C2-4D21-82EC-E4ECA5041609}"/>
              </a:ext>
            </a:extLst>
          </p:cNvPr>
          <p:cNvSpPr/>
          <p:nvPr/>
        </p:nvSpPr>
        <p:spPr>
          <a:xfrm>
            <a:off x="386178" y="1823045"/>
            <a:ext cx="1615736" cy="47939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err="1"/>
              <a:t>Pitch_type</a:t>
            </a:r>
            <a:endParaRPr lang="zh-TW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52973D4-3DCE-4BFA-AD72-240CA3530729}"/>
              </a:ext>
            </a:extLst>
          </p:cNvPr>
          <p:cNvSpPr/>
          <p:nvPr/>
        </p:nvSpPr>
        <p:spPr>
          <a:xfrm>
            <a:off x="2001914" y="1823045"/>
            <a:ext cx="1615736" cy="47939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err="1"/>
              <a:t>Pitch_name</a:t>
            </a:r>
            <a:endParaRPr lang="zh-TW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57659C5-1C74-43F4-8D77-06AC3434672F}"/>
              </a:ext>
            </a:extLst>
          </p:cNvPr>
          <p:cNvSpPr/>
          <p:nvPr/>
        </p:nvSpPr>
        <p:spPr>
          <a:xfrm>
            <a:off x="1020318" y="5395329"/>
            <a:ext cx="1895383" cy="479394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err="1"/>
              <a:t>launch_angle</a:t>
            </a:r>
            <a:endParaRPr lang="zh-TW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2516E7A2-285B-4A5A-8DB0-F2C6E31B1C14}"/>
              </a:ext>
            </a:extLst>
          </p:cNvPr>
          <p:cNvSpPr/>
          <p:nvPr/>
        </p:nvSpPr>
        <p:spPr>
          <a:xfrm>
            <a:off x="1020318" y="4718353"/>
            <a:ext cx="1895383" cy="479394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err="1"/>
              <a:t>launch_speed</a:t>
            </a:r>
            <a:endParaRPr lang="zh-TW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621C8825-C6E3-429F-964F-4F6B3F5545CF}"/>
              </a:ext>
            </a:extLst>
          </p:cNvPr>
          <p:cNvSpPr/>
          <p:nvPr/>
        </p:nvSpPr>
        <p:spPr>
          <a:xfrm>
            <a:off x="1020316" y="2925889"/>
            <a:ext cx="1895383" cy="47939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err="1"/>
              <a:t>exents</a:t>
            </a:r>
            <a:endParaRPr lang="zh-TW" altLang="en-US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44DCD146-7EF9-4F42-980E-3EB50773BA92}"/>
              </a:ext>
            </a:extLst>
          </p:cNvPr>
          <p:cNvSpPr/>
          <p:nvPr/>
        </p:nvSpPr>
        <p:spPr>
          <a:xfrm>
            <a:off x="1020319" y="4120661"/>
            <a:ext cx="1895383" cy="47939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err="1"/>
              <a:t>bb_type</a:t>
            </a:r>
            <a:endParaRPr lang="zh-TW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4F23C2B5-5959-4FF9-9FB0-2B851A03186A}"/>
              </a:ext>
            </a:extLst>
          </p:cNvPr>
          <p:cNvSpPr/>
          <p:nvPr/>
        </p:nvSpPr>
        <p:spPr>
          <a:xfrm>
            <a:off x="1020315" y="2393002"/>
            <a:ext cx="1895383" cy="479394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err="1"/>
              <a:t>release_speed</a:t>
            </a:r>
            <a:endParaRPr lang="zh-TW" altLang="en-US" dirty="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C0026720-2BE1-4D73-902C-792B448D66F5}"/>
              </a:ext>
            </a:extLst>
          </p:cNvPr>
          <p:cNvSpPr txBox="1"/>
          <p:nvPr/>
        </p:nvSpPr>
        <p:spPr>
          <a:xfrm>
            <a:off x="3888419" y="1878076"/>
            <a:ext cx="23455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球種簡寫</a:t>
            </a:r>
            <a:r>
              <a:rPr lang="en-US" altLang="zh-TW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lang="zh-TW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球種名稱</a:t>
            </a: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96CD350E-A2FF-49A8-AC16-46088F3AB87A}"/>
              </a:ext>
            </a:extLst>
          </p:cNvPr>
          <p:cNvSpPr txBox="1"/>
          <p:nvPr/>
        </p:nvSpPr>
        <p:spPr>
          <a:xfrm>
            <a:off x="3888419" y="2427659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投手球速</a:t>
            </a: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4733FA9A-A09A-4866-A50A-5E972108BFDD}"/>
              </a:ext>
            </a:extLst>
          </p:cNvPr>
          <p:cNvSpPr txBox="1"/>
          <p:nvPr/>
        </p:nvSpPr>
        <p:spPr>
          <a:xfrm>
            <a:off x="3854523" y="3027085"/>
            <a:ext cx="24929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投手每一顆球的結果</a:t>
            </a: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CDED61F7-373C-47BB-BB0E-990EEA4216F9}"/>
              </a:ext>
            </a:extLst>
          </p:cNvPr>
          <p:cNvSpPr txBox="1"/>
          <p:nvPr/>
        </p:nvSpPr>
        <p:spPr>
          <a:xfrm>
            <a:off x="3820618" y="4120661"/>
            <a:ext cx="47019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打者將球打出後的形式 </a:t>
            </a:r>
            <a:r>
              <a:rPr lang="en-US" altLang="zh-TW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ex:</a:t>
            </a:r>
            <a:r>
              <a:rPr lang="zh-TW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飛球或滾地球</a:t>
            </a: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4C2523D7-B37D-4ED5-AB9D-CCE95D1ECE11}"/>
              </a:ext>
            </a:extLst>
          </p:cNvPr>
          <p:cNvSpPr txBox="1"/>
          <p:nvPr/>
        </p:nvSpPr>
        <p:spPr>
          <a:xfrm>
            <a:off x="3820618" y="4706308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擊球初速</a:t>
            </a: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78D8215C-E2B0-4029-8C72-DA0F152ACCE9}"/>
              </a:ext>
            </a:extLst>
          </p:cNvPr>
          <p:cNvSpPr txBox="1"/>
          <p:nvPr/>
        </p:nvSpPr>
        <p:spPr>
          <a:xfrm>
            <a:off x="3854519" y="5395329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擊球仰角</a:t>
            </a: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7E66EDB1-2FD6-45DB-9159-EEB66A288FDE}"/>
              </a:ext>
            </a:extLst>
          </p:cNvPr>
          <p:cNvSpPr txBox="1"/>
          <p:nvPr/>
        </p:nvSpPr>
        <p:spPr>
          <a:xfrm>
            <a:off x="3854520" y="6110692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球飛行距離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12CE16FD-765E-41FD-8467-9AC32B646EFD}"/>
              </a:ext>
            </a:extLst>
          </p:cNvPr>
          <p:cNvSpPr/>
          <p:nvPr/>
        </p:nvSpPr>
        <p:spPr>
          <a:xfrm>
            <a:off x="1020317" y="3521517"/>
            <a:ext cx="1895383" cy="47939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description</a:t>
            </a:r>
            <a:endParaRPr lang="zh-TW" altLang="en-US" dirty="0"/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ADD79FED-19A8-4C89-9B5F-177591018130}"/>
              </a:ext>
            </a:extLst>
          </p:cNvPr>
          <p:cNvSpPr txBox="1"/>
          <p:nvPr/>
        </p:nvSpPr>
        <p:spPr>
          <a:xfrm>
            <a:off x="3852512" y="3542393"/>
            <a:ext cx="39212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每一顆球投出，球場上狀況描述</a:t>
            </a:r>
          </a:p>
        </p:txBody>
      </p:sp>
      <p:grpSp>
        <p:nvGrpSpPr>
          <p:cNvPr id="32" name="群組 31">
            <a:extLst>
              <a:ext uri="{FF2B5EF4-FFF2-40B4-BE49-F238E27FC236}">
                <a16:creationId xmlns:a16="http://schemas.microsoft.com/office/drawing/2014/main" id="{8C4AD827-7AAC-4284-BD50-F9E1DA5ACFCD}"/>
              </a:ext>
            </a:extLst>
          </p:cNvPr>
          <p:cNvGrpSpPr/>
          <p:nvPr/>
        </p:nvGrpSpPr>
        <p:grpSpPr>
          <a:xfrm>
            <a:off x="386178" y="432196"/>
            <a:ext cx="11419643" cy="914187"/>
            <a:chOff x="386178" y="618233"/>
            <a:chExt cx="11419643" cy="914187"/>
          </a:xfrm>
        </p:grpSpPr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607014DA-8FF3-4E58-B60D-AE59FFDD515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6178" y="643764"/>
              <a:ext cx="11419643" cy="888656"/>
            </a:xfrm>
            <a:prstGeom prst="rect">
              <a:avLst/>
            </a:prstGeom>
          </p:spPr>
        </p:pic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B5C2916A-9B9E-41A3-BAF8-E621A08449CC}"/>
                </a:ext>
              </a:extLst>
            </p:cNvPr>
            <p:cNvSpPr/>
            <p:nvPr/>
          </p:nvSpPr>
          <p:spPr>
            <a:xfrm>
              <a:off x="7332955" y="618233"/>
              <a:ext cx="2219417" cy="26741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713DF975-20DB-4715-8BE1-301E26232277}"/>
                </a:ext>
              </a:extLst>
            </p:cNvPr>
            <p:cNvSpPr/>
            <p:nvPr/>
          </p:nvSpPr>
          <p:spPr>
            <a:xfrm>
              <a:off x="9650027" y="656975"/>
              <a:ext cx="1216242" cy="22931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C3BD760C-7E94-4068-9E6E-85BB6B9399A5}"/>
                </a:ext>
              </a:extLst>
            </p:cNvPr>
            <p:cNvSpPr/>
            <p:nvPr/>
          </p:nvSpPr>
          <p:spPr>
            <a:xfrm>
              <a:off x="2639628" y="885650"/>
              <a:ext cx="918093" cy="22931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5DE3E326-F821-454E-B559-5F81BB0768DE}"/>
                </a:ext>
              </a:extLst>
            </p:cNvPr>
            <p:cNvSpPr/>
            <p:nvPr/>
          </p:nvSpPr>
          <p:spPr>
            <a:xfrm>
              <a:off x="6225056" y="921914"/>
              <a:ext cx="1216242" cy="22931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B3D06D52-648D-4320-9508-1DE32CDD5F31}"/>
                </a:ext>
              </a:extLst>
            </p:cNvPr>
            <p:cNvSpPr/>
            <p:nvPr/>
          </p:nvSpPr>
          <p:spPr>
            <a:xfrm>
              <a:off x="7627398" y="886287"/>
              <a:ext cx="1216242" cy="26741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A423B692-7D2F-4DD5-80D2-4545394F6F61}"/>
                </a:ext>
              </a:extLst>
            </p:cNvPr>
            <p:cNvSpPr/>
            <p:nvPr/>
          </p:nvSpPr>
          <p:spPr>
            <a:xfrm>
              <a:off x="8993079" y="886286"/>
              <a:ext cx="1349406" cy="21931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D7A796B6-E1B4-4096-9E63-4079EB1A467B}"/>
                </a:ext>
              </a:extLst>
            </p:cNvPr>
            <p:cNvSpPr/>
            <p:nvPr/>
          </p:nvSpPr>
          <p:spPr>
            <a:xfrm>
              <a:off x="3617650" y="872103"/>
              <a:ext cx="918093" cy="22931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5F725684-25F3-41F2-881F-C6A7343A05EF}"/>
                </a:ext>
              </a:extLst>
            </p:cNvPr>
            <p:cNvSpPr/>
            <p:nvPr/>
          </p:nvSpPr>
          <p:spPr>
            <a:xfrm>
              <a:off x="4674458" y="872103"/>
              <a:ext cx="918093" cy="22931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36" name="矩形 35">
            <a:extLst>
              <a:ext uri="{FF2B5EF4-FFF2-40B4-BE49-F238E27FC236}">
                <a16:creationId xmlns:a16="http://schemas.microsoft.com/office/drawing/2014/main" id="{6D569D13-3AB2-4D76-AB90-3E5068EB6C2C}"/>
              </a:ext>
            </a:extLst>
          </p:cNvPr>
          <p:cNvSpPr/>
          <p:nvPr/>
        </p:nvSpPr>
        <p:spPr>
          <a:xfrm>
            <a:off x="1020314" y="6031408"/>
            <a:ext cx="1895383" cy="479394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err="1"/>
              <a:t>Hit_distance_sc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043347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C1474F11-76A3-45F5-8FC9-F22DA35556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5659"/>
            <a:ext cx="12192000" cy="6858000"/>
          </a:xfrm>
          <a:prstGeom prst="rect">
            <a:avLst/>
          </a:prstGeom>
          <a:effectLst>
            <a:outerShdw dist="50800" dir="5400000" sx="1000" sy="1000" algn="ctr" rotWithShape="0">
              <a:srgbClr val="000000"/>
            </a:outerShdw>
          </a:effectLst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B14149A4-4CCD-4C1D-A049-6A92D90BDB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764" y="993914"/>
            <a:ext cx="11582472" cy="4514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9273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C1474F11-76A3-45F5-8FC9-F22DA35556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0803"/>
            <a:ext cx="12192000" cy="6858000"/>
          </a:xfrm>
          <a:prstGeom prst="rect">
            <a:avLst/>
          </a:prstGeom>
          <a:effectLst>
            <a:outerShdw dist="50800" dir="5400000" sx="1000" sy="1000" algn="ctr" rotWithShape="0">
              <a:srgbClr val="000000"/>
            </a:outerShdw>
          </a:effectLst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6CD95C39-E689-4045-95C3-80E2446C1D4F}"/>
              </a:ext>
            </a:extLst>
          </p:cNvPr>
          <p:cNvSpPr/>
          <p:nvPr/>
        </p:nvSpPr>
        <p:spPr>
          <a:xfrm>
            <a:off x="4969516" y="797023"/>
            <a:ext cx="1837677" cy="52378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Statcast</a:t>
            </a:r>
            <a:endParaRPr lang="zh-TW" altLang="en-US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52BA6EA2-EDE7-41A1-ADFE-61CDAA0769D2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5872514" y="1320805"/>
            <a:ext cx="15841" cy="565894"/>
          </a:xfrm>
          <a:prstGeom prst="line">
            <a:avLst/>
          </a:prstGeom>
          <a:ln w="38100">
            <a:solidFill>
              <a:schemeClr val="bg1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C17174DC-F558-4C27-AAF9-8C8DE1844D0D}"/>
              </a:ext>
            </a:extLst>
          </p:cNvPr>
          <p:cNvSpPr/>
          <p:nvPr/>
        </p:nvSpPr>
        <p:spPr>
          <a:xfrm>
            <a:off x="4953675" y="1886699"/>
            <a:ext cx="1837677" cy="52378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資料預處理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277FEEF-DFB0-4425-95B2-59F7807A66DE}"/>
              </a:ext>
            </a:extLst>
          </p:cNvPr>
          <p:cNvSpPr/>
          <p:nvPr/>
        </p:nvSpPr>
        <p:spPr>
          <a:xfrm>
            <a:off x="979004" y="3429000"/>
            <a:ext cx="3071674" cy="90108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Random</a:t>
            </a:r>
            <a:r>
              <a:rPr lang="zh-TW" altLang="en-US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TW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Forest</a:t>
            </a:r>
            <a:endParaRPr lang="zh-TW" altLang="en-US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F690B65F-A25E-442D-95E4-62F741BD4638}"/>
              </a:ext>
            </a:extLst>
          </p:cNvPr>
          <p:cNvCxnSpPr>
            <a:cxnSpLocks/>
            <a:stCxn id="25" idx="2"/>
            <a:endCxn id="12" idx="0"/>
          </p:cNvCxnSpPr>
          <p:nvPr/>
        </p:nvCxnSpPr>
        <p:spPr>
          <a:xfrm flipH="1">
            <a:off x="5888354" y="5040973"/>
            <a:ext cx="1" cy="322299"/>
          </a:xfrm>
          <a:prstGeom prst="line">
            <a:avLst/>
          </a:prstGeom>
          <a:ln w="38100">
            <a:solidFill>
              <a:schemeClr val="bg1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>
            <a:extLst>
              <a:ext uri="{FF2B5EF4-FFF2-40B4-BE49-F238E27FC236}">
                <a16:creationId xmlns:a16="http://schemas.microsoft.com/office/drawing/2014/main" id="{6C2A2E4D-84B4-419C-B302-8F3E9207A41D}"/>
              </a:ext>
            </a:extLst>
          </p:cNvPr>
          <p:cNvSpPr/>
          <p:nvPr/>
        </p:nvSpPr>
        <p:spPr>
          <a:xfrm>
            <a:off x="4661017" y="5363272"/>
            <a:ext cx="2454674" cy="66582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預測距離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C90653DC-4DF8-49EB-8B30-79D34EE9A2E5}"/>
              </a:ext>
            </a:extLst>
          </p:cNvPr>
          <p:cNvSpPr/>
          <p:nvPr/>
        </p:nvSpPr>
        <p:spPr>
          <a:xfrm>
            <a:off x="3462227" y="778829"/>
            <a:ext cx="1491449" cy="51934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2016~2019</a:t>
            </a:r>
            <a:endParaRPr lang="zh-TW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060816EC-A05C-4157-B7E8-A9C1EF052D25}"/>
              </a:ext>
            </a:extLst>
          </p:cNvPr>
          <p:cNvSpPr/>
          <p:nvPr/>
        </p:nvSpPr>
        <p:spPr>
          <a:xfrm>
            <a:off x="4953674" y="2814415"/>
            <a:ext cx="1837677" cy="52378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預測安打</a:t>
            </a:r>
          </a:p>
        </p:txBody>
      </p:sp>
      <p:cxnSp>
        <p:nvCxnSpPr>
          <p:cNvPr id="18" name="直線接點 17">
            <a:extLst>
              <a:ext uri="{FF2B5EF4-FFF2-40B4-BE49-F238E27FC236}">
                <a16:creationId xmlns:a16="http://schemas.microsoft.com/office/drawing/2014/main" id="{0CA9648B-F2F0-40AF-9DF2-538C27D12313}"/>
              </a:ext>
            </a:extLst>
          </p:cNvPr>
          <p:cNvCxnSpPr>
            <a:cxnSpLocks/>
            <a:stCxn id="9" idx="2"/>
            <a:endCxn id="14" idx="0"/>
          </p:cNvCxnSpPr>
          <p:nvPr/>
        </p:nvCxnSpPr>
        <p:spPr>
          <a:xfrm flipH="1">
            <a:off x="5872513" y="2410481"/>
            <a:ext cx="1" cy="403934"/>
          </a:xfrm>
          <a:prstGeom prst="line">
            <a:avLst/>
          </a:prstGeom>
          <a:ln w="38100">
            <a:solidFill>
              <a:schemeClr val="bg1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>
            <a:extLst>
              <a:ext uri="{FF2B5EF4-FFF2-40B4-BE49-F238E27FC236}">
                <a16:creationId xmlns:a16="http://schemas.microsoft.com/office/drawing/2014/main" id="{A2EFD177-C985-4930-9559-613271AB1871}"/>
              </a:ext>
            </a:extLst>
          </p:cNvPr>
          <p:cNvSpPr/>
          <p:nvPr/>
        </p:nvSpPr>
        <p:spPr>
          <a:xfrm>
            <a:off x="4953674" y="3720421"/>
            <a:ext cx="1837677" cy="52378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預測長打</a:t>
            </a:r>
          </a:p>
        </p:txBody>
      </p: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8A5FEF2C-04EB-40DE-959C-CD36E80DF004}"/>
              </a:ext>
            </a:extLst>
          </p:cNvPr>
          <p:cNvCxnSpPr>
            <a:cxnSpLocks/>
            <a:stCxn id="14" idx="2"/>
            <a:endCxn id="23" idx="0"/>
          </p:cNvCxnSpPr>
          <p:nvPr/>
        </p:nvCxnSpPr>
        <p:spPr>
          <a:xfrm>
            <a:off x="5872513" y="3338197"/>
            <a:ext cx="0" cy="382224"/>
          </a:xfrm>
          <a:prstGeom prst="line">
            <a:avLst/>
          </a:prstGeom>
          <a:ln w="38100">
            <a:solidFill>
              <a:schemeClr val="bg1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>
            <a:extLst>
              <a:ext uri="{FF2B5EF4-FFF2-40B4-BE49-F238E27FC236}">
                <a16:creationId xmlns:a16="http://schemas.microsoft.com/office/drawing/2014/main" id="{FC7CC51F-992B-478E-9F91-363E01943860}"/>
              </a:ext>
            </a:extLst>
          </p:cNvPr>
          <p:cNvSpPr/>
          <p:nvPr/>
        </p:nvSpPr>
        <p:spPr>
          <a:xfrm>
            <a:off x="4969516" y="4517191"/>
            <a:ext cx="1837677" cy="52378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預測全壘打</a:t>
            </a:r>
          </a:p>
        </p:txBody>
      </p:sp>
      <p:cxnSp>
        <p:nvCxnSpPr>
          <p:cNvPr id="26" name="直線接點 25">
            <a:extLst>
              <a:ext uri="{FF2B5EF4-FFF2-40B4-BE49-F238E27FC236}">
                <a16:creationId xmlns:a16="http://schemas.microsoft.com/office/drawing/2014/main" id="{A06445EA-EA57-42FC-A721-9752640B2007}"/>
              </a:ext>
            </a:extLst>
          </p:cNvPr>
          <p:cNvCxnSpPr>
            <a:cxnSpLocks/>
            <a:stCxn id="23" idx="2"/>
            <a:endCxn id="25" idx="0"/>
          </p:cNvCxnSpPr>
          <p:nvPr/>
        </p:nvCxnSpPr>
        <p:spPr>
          <a:xfrm>
            <a:off x="5872513" y="4244203"/>
            <a:ext cx="15842" cy="272988"/>
          </a:xfrm>
          <a:prstGeom prst="line">
            <a:avLst/>
          </a:prstGeom>
          <a:ln w="38100">
            <a:solidFill>
              <a:schemeClr val="bg1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接點 33">
            <a:extLst>
              <a:ext uri="{FF2B5EF4-FFF2-40B4-BE49-F238E27FC236}">
                <a16:creationId xmlns:a16="http://schemas.microsoft.com/office/drawing/2014/main" id="{1C126842-B9B4-4EB5-82A8-A8707525E97E}"/>
              </a:ext>
            </a:extLst>
          </p:cNvPr>
          <p:cNvCxnSpPr>
            <a:cxnSpLocks/>
            <a:stCxn id="14" idx="1"/>
            <a:endCxn id="10" idx="3"/>
          </p:cNvCxnSpPr>
          <p:nvPr/>
        </p:nvCxnSpPr>
        <p:spPr>
          <a:xfrm flipH="1">
            <a:off x="4050678" y="3076306"/>
            <a:ext cx="902996" cy="803235"/>
          </a:xfrm>
          <a:prstGeom prst="line">
            <a:avLst/>
          </a:prstGeom>
          <a:ln w="38100">
            <a:solidFill>
              <a:schemeClr val="bg1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接點 36">
            <a:extLst>
              <a:ext uri="{FF2B5EF4-FFF2-40B4-BE49-F238E27FC236}">
                <a16:creationId xmlns:a16="http://schemas.microsoft.com/office/drawing/2014/main" id="{2E5D9F21-7D35-4B01-AD27-9AEDE7681F6C}"/>
              </a:ext>
            </a:extLst>
          </p:cNvPr>
          <p:cNvCxnSpPr>
            <a:cxnSpLocks/>
            <a:stCxn id="23" idx="1"/>
            <a:endCxn id="10" idx="3"/>
          </p:cNvCxnSpPr>
          <p:nvPr/>
        </p:nvCxnSpPr>
        <p:spPr>
          <a:xfrm flipH="1" flipV="1">
            <a:off x="4050678" y="3879541"/>
            <a:ext cx="902996" cy="102771"/>
          </a:xfrm>
          <a:prstGeom prst="line">
            <a:avLst/>
          </a:prstGeom>
          <a:ln w="38100">
            <a:solidFill>
              <a:schemeClr val="bg1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接點 39">
            <a:extLst>
              <a:ext uri="{FF2B5EF4-FFF2-40B4-BE49-F238E27FC236}">
                <a16:creationId xmlns:a16="http://schemas.microsoft.com/office/drawing/2014/main" id="{E5F75407-7BEF-4A5A-8069-318C47001D28}"/>
              </a:ext>
            </a:extLst>
          </p:cNvPr>
          <p:cNvCxnSpPr>
            <a:cxnSpLocks/>
            <a:stCxn id="25" idx="1"/>
            <a:endCxn id="10" idx="3"/>
          </p:cNvCxnSpPr>
          <p:nvPr/>
        </p:nvCxnSpPr>
        <p:spPr>
          <a:xfrm flipH="1" flipV="1">
            <a:off x="4050678" y="3879541"/>
            <a:ext cx="918838" cy="899541"/>
          </a:xfrm>
          <a:prstGeom prst="line">
            <a:avLst/>
          </a:prstGeom>
          <a:ln w="38100">
            <a:solidFill>
              <a:schemeClr val="bg1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接點 44">
            <a:extLst>
              <a:ext uri="{FF2B5EF4-FFF2-40B4-BE49-F238E27FC236}">
                <a16:creationId xmlns:a16="http://schemas.microsoft.com/office/drawing/2014/main" id="{9E3F4FE7-2D9B-4B88-82B1-E2B600BC1E40}"/>
              </a:ext>
            </a:extLst>
          </p:cNvPr>
          <p:cNvCxnSpPr>
            <a:cxnSpLocks/>
            <a:stCxn id="14" idx="3"/>
            <a:endCxn id="61" idx="1"/>
          </p:cNvCxnSpPr>
          <p:nvPr/>
        </p:nvCxnSpPr>
        <p:spPr>
          <a:xfrm>
            <a:off x="6791351" y="3076306"/>
            <a:ext cx="1623906" cy="906006"/>
          </a:xfrm>
          <a:prstGeom prst="line">
            <a:avLst/>
          </a:prstGeom>
          <a:ln w="38100">
            <a:solidFill>
              <a:schemeClr val="bg1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6261649-C048-4C01-ADE3-220DFEE2252B}"/>
              </a:ext>
            </a:extLst>
          </p:cNvPr>
          <p:cNvCxnSpPr>
            <a:cxnSpLocks/>
            <a:stCxn id="23" idx="3"/>
            <a:endCxn id="61" idx="1"/>
          </p:cNvCxnSpPr>
          <p:nvPr/>
        </p:nvCxnSpPr>
        <p:spPr>
          <a:xfrm>
            <a:off x="6791351" y="3982312"/>
            <a:ext cx="1623906" cy="0"/>
          </a:xfrm>
          <a:prstGeom prst="line">
            <a:avLst/>
          </a:prstGeom>
          <a:ln w="38100">
            <a:solidFill>
              <a:schemeClr val="bg1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接點 53">
            <a:extLst>
              <a:ext uri="{FF2B5EF4-FFF2-40B4-BE49-F238E27FC236}">
                <a16:creationId xmlns:a16="http://schemas.microsoft.com/office/drawing/2014/main" id="{971E1A58-DFAD-4BAD-B8E9-8431BDAE911F}"/>
              </a:ext>
            </a:extLst>
          </p:cNvPr>
          <p:cNvCxnSpPr>
            <a:cxnSpLocks/>
            <a:stCxn id="25" idx="3"/>
            <a:endCxn id="61" idx="1"/>
          </p:cNvCxnSpPr>
          <p:nvPr/>
        </p:nvCxnSpPr>
        <p:spPr>
          <a:xfrm flipV="1">
            <a:off x="6807193" y="3982312"/>
            <a:ext cx="1608064" cy="796770"/>
          </a:xfrm>
          <a:prstGeom prst="line">
            <a:avLst/>
          </a:prstGeom>
          <a:ln w="38100">
            <a:solidFill>
              <a:schemeClr val="bg1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矩形 60">
            <a:extLst>
              <a:ext uri="{FF2B5EF4-FFF2-40B4-BE49-F238E27FC236}">
                <a16:creationId xmlns:a16="http://schemas.microsoft.com/office/drawing/2014/main" id="{DED9B42E-2E15-449F-9372-9CC6345D4385}"/>
              </a:ext>
            </a:extLst>
          </p:cNvPr>
          <p:cNvSpPr/>
          <p:nvPr/>
        </p:nvSpPr>
        <p:spPr>
          <a:xfrm>
            <a:off x="8415257" y="3531771"/>
            <a:ext cx="3071674" cy="90108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0" lang="zh-TW" altLang="zh-TW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  <a:ea typeface="Courier New" panose="02070309020205020404" pitchFamily="49" charset="0"/>
              </a:rPr>
              <a:t>accuracy score</a:t>
            </a:r>
            <a:r>
              <a:rPr kumimoji="0" lang="zh-TW" altLang="zh-TW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</a:t>
            </a:r>
            <a:endParaRPr kumimoji="0" lang="zh-TW" altLang="zh-TW" sz="20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33589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C1474F11-76A3-45F5-8FC9-F22DA35556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5659"/>
            <a:ext cx="12192000" cy="6858000"/>
          </a:xfrm>
          <a:prstGeom prst="rect">
            <a:avLst/>
          </a:prstGeom>
          <a:effectLst>
            <a:outerShdw dist="50800" dir="5400000" sx="1000" sy="1000" algn="ctr" rotWithShape="0">
              <a:srgbClr val="000000"/>
            </a:outerShdw>
          </a:effectLst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A85DC60E-50EC-432B-B0AE-643704DB95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98983"/>
            <a:ext cx="9144000" cy="2387600"/>
          </a:xfrm>
        </p:spPr>
        <p:txBody>
          <a:bodyPr>
            <a:normAutofit/>
          </a:bodyPr>
          <a:lstStyle/>
          <a:p>
            <a:r>
              <a:rPr lang="zh-TW" altLang="en-US" sz="28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資料預處理</a:t>
            </a:r>
          </a:p>
        </p:txBody>
      </p:sp>
    </p:spTree>
    <p:extLst>
      <p:ext uri="{BB962C8B-B14F-4D97-AF65-F5344CB8AC3E}">
        <p14:creationId xmlns:p14="http://schemas.microsoft.com/office/powerpoint/2010/main" val="20237600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1168</TotalTime>
  <Words>507</Words>
  <Application>Microsoft Office PowerPoint</Application>
  <PresentationFormat>寬螢幕</PresentationFormat>
  <Paragraphs>102</Paragraphs>
  <Slides>30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30</vt:i4>
      </vt:variant>
    </vt:vector>
  </HeadingPairs>
  <TitlesOfParts>
    <vt:vector size="36" baseType="lpstr">
      <vt:lpstr>Arial Unicode MS</vt:lpstr>
      <vt:lpstr>Microsoft YaHei</vt:lpstr>
      <vt:lpstr>Arial</vt:lpstr>
      <vt:lpstr>Calibri</vt:lpstr>
      <vt:lpstr>Calibri Light</vt:lpstr>
      <vt:lpstr>Office 佈景主題</vt:lpstr>
      <vt:lpstr>依據擊球仰角和擊球初速預測擊球員的安打類型</vt:lpstr>
      <vt:lpstr>目錄</vt:lpstr>
      <vt:lpstr>主題和資料來源</vt:lpstr>
      <vt:lpstr>PowerPoint 簡報</vt:lpstr>
      <vt:lpstr>PowerPoint 簡報</vt:lpstr>
      <vt:lpstr>PowerPoint 簡報</vt:lpstr>
      <vt:lpstr>PowerPoint 簡報</vt:lpstr>
      <vt:lpstr>PowerPoint 簡報</vt:lpstr>
      <vt:lpstr>資料預處理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資料視覺化</vt:lpstr>
      <vt:lpstr>PowerPoint 簡報</vt:lpstr>
      <vt:lpstr>PowerPoint 簡報</vt:lpstr>
      <vt:lpstr>PowerPoint 簡報</vt:lpstr>
      <vt:lpstr>PowerPoint 簡報</vt:lpstr>
      <vt:lpstr>預測模型</vt:lpstr>
      <vt:lpstr>PowerPoint 簡報</vt:lpstr>
      <vt:lpstr>PowerPoint 簡報</vt:lpstr>
      <vt:lpstr>PowerPoint 簡報</vt:lpstr>
      <vt:lpstr>PowerPoint 簡報</vt:lpstr>
      <vt:lpstr>結論</vt:lpstr>
      <vt:lpstr>PowerPoint 簡報</vt:lpstr>
      <vt:lpstr>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魏嗣宸</dc:creator>
  <cp:lastModifiedBy>魏嗣宸</cp:lastModifiedBy>
  <cp:revision>104</cp:revision>
  <dcterms:created xsi:type="dcterms:W3CDTF">2021-06-10T01:12:44Z</dcterms:created>
  <dcterms:modified xsi:type="dcterms:W3CDTF">2021-06-11T02:44:00Z</dcterms:modified>
</cp:coreProperties>
</file>